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62" r:id="rId2"/>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8" d="100"/>
          <a:sy n="78" d="100"/>
        </p:scale>
        <p:origin x="31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BA1EDC3-BAAD-433E-B1C3-23DF417A208E}" type="datetimeFigureOut">
              <a:rPr kumimoji="1" lang="ja-JP" altLang="en-US" smtClean="0"/>
              <a:t>2024/10/10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218679-FEDA-491B-AE8D-89DB472C1A4B}" type="slidenum">
              <a:rPr kumimoji="1" lang="ja-JP" altLang="en-US" smtClean="0"/>
              <a:t>‹#›</a:t>
            </a:fld>
            <a:endParaRPr kumimoji="1" lang="ja-JP" altLang="en-US"/>
          </a:p>
        </p:txBody>
      </p:sp>
    </p:spTree>
    <p:extLst>
      <p:ext uri="{BB962C8B-B14F-4D97-AF65-F5344CB8AC3E}">
        <p14:creationId xmlns:p14="http://schemas.microsoft.com/office/powerpoint/2010/main" val="3054594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BA1EDC3-BAAD-433E-B1C3-23DF417A208E}" type="datetimeFigureOut">
              <a:rPr kumimoji="1" lang="ja-JP" altLang="en-US" smtClean="0"/>
              <a:t>2024/10/10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218679-FEDA-491B-AE8D-89DB472C1A4B}" type="slidenum">
              <a:rPr kumimoji="1" lang="ja-JP" altLang="en-US" smtClean="0"/>
              <a:t>‹#›</a:t>
            </a:fld>
            <a:endParaRPr kumimoji="1" lang="ja-JP" altLang="en-US"/>
          </a:p>
        </p:txBody>
      </p:sp>
    </p:spTree>
    <p:extLst>
      <p:ext uri="{BB962C8B-B14F-4D97-AF65-F5344CB8AC3E}">
        <p14:creationId xmlns:p14="http://schemas.microsoft.com/office/powerpoint/2010/main" val="265673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BA1EDC3-BAAD-433E-B1C3-23DF417A208E}" type="datetimeFigureOut">
              <a:rPr kumimoji="1" lang="ja-JP" altLang="en-US" smtClean="0"/>
              <a:t>2024/10/10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218679-FEDA-491B-AE8D-89DB472C1A4B}" type="slidenum">
              <a:rPr kumimoji="1" lang="ja-JP" altLang="en-US" smtClean="0"/>
              <a:t>‹#›</a:t>
            </a:fld>
            <a:endParaRPr kumimoji="1" lang="ja-JP" altLang="en-US"/>
          </a:p>
        </p:txBody>
      </p:sp>
    </p:spTree>
    <p:extLst>
      <p:ext uri="{BB962C8B-B14F-4D97-AF65-F5344CB8AC3E}">
        <p14:creationId xmlns:p14="http://schemas.microsoft.com/office/powerpoint/2010/main" val="883655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BA1EDC3-BAAD-433E-B1C3-23DF417A208E}" type="datetimeFigureOut">
              <a:rPr kumimoji="1" lang="ja-JP" altLang="en-US" smtClean="0"/>
              <a:t>2024/10/10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218679-FEDA-491B-AE8D-89DB472C1A4B}" type="slidenum">
              <a:rPr kumimoji="1" lang="ja-JP" altLang="en-US" smtClean="0"/>
              <a:t>‹#›</a:t>
            </a:fld>
            <a:endParaRPr kumimoji="1" lang="ja-JP" altLang="en-US"/>
          </a:p>
        </p:txBody>
      </p:sp>
    </p:spTree>
    <p:extLst>
      <p:ext uri="{BB962C8B-B14F-4D97-AF65-F5344CB8AC3E}">
        <p14:creationId xmlns:p14="http://schemas.microsoft.com/office/powerpoint/2010/main" val="2299854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BA1EDC3-BAAD-433E-B1C3-23DF417A208E}" type="datetimeFigureOut">
              <a:rPr kumimoji="1" lang="ja-JP" altLang="en-US" smtClean="0"/>
              <a:t>2024/10/10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218679-FEDA-491B-AE8D-89DB472C1A4B}" type="slidenum">
              <a:rPr kumimoji="1" lang="ja-JP" altLang="en-US" smtClean="0"/>
              <a:t>‹#›</a:t>
            </a:fld>
            <a:endParaRPr kumimoji="1" lang="ja-JP" altLang="en-US"/>
          </a:p>
        </p:txBody>
      </p:sp>
    </p:spTree>
    <p:extLst>
      <p:ext uri="{BB962C8B-B14F-4D97-AF65-F5344CB8AC3E}">
        <p14:creationId xmlns:p14="http://schemas.microsoft.com/office/powerpoint/2010/main" val="2850951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BA1EDC3-BAAD-433E-B1C3-23DF417A208E}" type="datetimeFigureOut">
              <a:rPr kumimoji="1" lang="ja-JP" altLang="en-US" smtClean="0"/>
              <a:t>2024/10/10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8218679-FEDA-491B-AE8D-89DB472C1A4B}" type="slidenum">
              <a:rPr kumimoji="1" lang="ja-JP" altLang="en-US" smtClean="0"/>
              <a:t>‹#›</a:t>
            </a:fld>
            <a:endParaRPr kumimoji="1" lang="ja-JP" altLang="en-US"/>
          </a:p>
        </p:txBody>
      </p:sp>
    </p:spTree>
    <p:extLst>
      <p:ext uri="{BB962C8B-B14F-4D97-AF65-F5344CB8AC3E}">
        <p14:creationId xmlns:p14="http://schemas.microsoft.com/office/powerpoint/2010/main" val="3058740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BA1EDC3-BAAD-433E-B1C3-23DF417A208E}" type="datetimeFigureOut">
              <a:rPr kumimoji="1" lang="ja-JP" altLang="en-US" smtClean="0"/>
              <a:t>2024/10/10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8218679-FEDA-491B-AE8D-89DB472C1A4B}" type="slidenum">
              <a:rPr kumimoji="1" lang="ja-JP" altLang="en-US" smtClean="0"/>
              <a:t>‹#›</a:t>
            </a:fld>
            <a:endParaRPr kumimoji="1" lang="ja-JP" altLang="en-US"/>
          </a:p>
        </p:txBody>
      </p:sp>
    </p:spTree>
    <p:extLst>
      <p:ext uri="{BB962C8B-B14F-4D97-AF65-F5344CB8AC3E}">
        <p14:creationId xmlns:p14="http://schemas.microsoft.com/office/powerpoint/2010/main" val="4173309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BA1EDC3-BAAD-433E-B1C3-23DF417A208E}" type="datetimeFigureOut">
              <a:rPr kumimoji="1" lang="ja-JP" altLang="en-US" smtClean="0"/>
              <a:t>2024/10/10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8218679-FEDA-491B-AE8D-89DB472C1A4B}" type="slidenum">
              <a:rPr kumimoji="1" lang="ja-JP" altLang="en-US" smtClean="0"/>
              <a:t>‹#›</a:t>
            </a:fld>
            <a:endParaRPr kumimoji="1" lang="ja-JP" altLang="en-US"/>
          </a:p>
        </p:txBody>
      </p:sp>
    </p:spTree>
    <p:extLst>
      <p:ext uri="{BB962C8B-B14F-4D97-AF65-F5344CB8AC3E}">
        <p14:creationId xmlns:p14="http://schemas.microsoft.com/office/powerpoint/2010/main" val="2272281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A1EDC3-BAAD-433E-B1C3-23DF417A208E}" type="datetimeFigureOut">
              <a:rPr kumimoji="1" lang="ja-JP" altLang="en-US" smtClean="0"/>
              <a:t>2024/10/10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8218679-FEDA-491B-AE8D-89DB472C1A4B}" type="slidenum">
              <a:rPr kumimoji="1" lang="ja-JP" altLang="en-US" smtClean="0"/>
              <a:t>‹#›</a:t>
            </a:fld>
            <a:endParaRPr kumimoji="1" lang="ja-JP" altLang="en-US"/>
          </a:p>
        </p:txBody>
      </p:sp>
    </p:spTree>
    <p:extLst>
      <p:ext uri="{BB962C8B-B14F-4D97-AF65-F5344CB8AC3E}">
        <p14:creationId xmlns:p14="http://schemas.microsoft.com/office/powerpoint/2010/main" val="1726546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BA1EDC3-BAAD-433E-B1C3-23DF417A208E}" type="datetimeFigureOut">
              <a:rPr kumimoji="1" lang="ja-JP" altLang="en-US" smtClean="0"/>
              <a:t>2024/10/10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8218679-FEDA-491B-AE8D-89DB472C1A4B}" type="slidenum">
              <a:rPr kumimoji="1" lang="ja-JP" altLang="en-US" smtClean="0"/>
              <a:t>‹#›</a:t>
            </a:fld>
            <a:endParaRPr kumimoji="1" lang="ja-JP" altLang="en-US"/>
          </a:p>
        </p:txBody>
      </p:sp>
    </p:spTree>
    <p:extLst>
      <p:ext uri="{BB962C8B-B14F-4D97-AF65-F5344CB8AC3E}">
        <p14:creationId xmlns:p14="http://schemas.microsoft.com/office/powerpoint/2010/main" val="1566134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BA1EDC3-BAAD-433E-B1C3-23DF417A208E}" type="datetimeFigureOut">
              <a:rPr kumimoji="1" lang="ja-JP" altLang="en-US" smtClean="0"/>
              <a:t>2024/10/10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8218679-FEDA-491B-AE8D-89DB472C1A4B}" type="slidenum">
              <a:rPr kumimoji="1" lang="ja-JP" altLang="en-US" smtClean="0"/>
              <a:t>‹#›</a:t>
            </a:fld>
            <a:endParaRPr kumimoji="1" lang="ja-JP" altLang="en-US"/>
          </a:p>
        </p:txBody>
      </p:sp>
    </p:spTree>
    <p:extLst>
      <p:ext uri="{BB962C8B-B14F-4D97-AF65-F5344CB8AC3E}">
        <p14:creationId xmlns:p14="http://schemas.microsoft.com/office/powerpoint/2010/main" val="1547184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BA1EDC3-BAAD-433E-B1C3-23DF417A208E}" type="datetimeFigureOut">
              <a:rPr kumimoji="1" lang="ja-JP" altLang="en-US" smtClean="0"/>
              <a:t>2024/10/10</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58218679-FEDA-491B-AE8D-89DB472C1A4B}" type="slidenum">
              <a:rPr kumimoji="1" lang="ja-JP" altLang="en-US" smtClean="0"/>
              <a:t>‹#›</a:t>
            </a:fld>
            <a:endParaRPr kumimoji="1" lang="ja-JP" altLang="en-US"/>
          </a:p>
        </p:txBody>
      </p:sp>
    </p:spTree>
    <p:extLst>
      <p:ext uri="{BB962C8B-B14F-4D97-AF65-F5344CB8AC3E}">
        <p14:creationId xmlns:p14="http://schemas.microsoft.com/office/powerpoint/2010/main" val="3778343661"/>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D85E635D-B00D-4C1F-A843-A6C23E12AD5E}"/>
              </a:ext>
            </a:extLst>
          </p:cNvPr>
          <p:cNvSpPr/>
          <p:nvPr/>
        </p:nvSpPr>
        <p:spPr>
          <a:xfrm>
            <a:off x="0" y="-1"/>
            <a:ext cx="6858000" cy="63549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4400"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7DD9DE85-53C0-4C78-ADB2-C407749FCCF1}"/>
              </a:ext>
            </a:extLst>
          </p:cNvPr>
          <p:cNvSpPr txBox="1"/>
          <p:nvPr/>
        </p:nvSpPr>
        <p:spPr>
          <a:xfrm>
            <a:off x="225737" y="152523"/>
            <a:ext cx="1423625" cy="338554"/>
          </a:xfrm>
          <a:prstGeom prst="rect">
            <a:avLst/>
          </a:prstGeom>
          <a:noFill/>
          <a:ln w="28575">
            <a:solidFill>
              <a:schemeClr val="bg1"/>
            </a:solidFill>
          </a:ln>
        </p:spPr>
        <p:txBody>
          <a:bodyPr wrap="square" rtlCol="0">
            <a:spAutoFit/>
          </a:bodyP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お申込み用紙</a:t>
            </a:r>
          </a:p>
        </p:txBody>
      </p:sp>
      <p:sp>
        <p:nvSpPr>
          <p:cNvPr id="8" name="テキスト ボックス 7">
            <a:extLst>
              <a:ext uri="{FF2B5EF4-FFF2-40B4-BE49-F238E27FC236}">
                <a16:creationId xmlns:a16="http://schemas.microsoft.com/office/drawing/2014/main" id="{7A0F97AA-0871-42BE-9578-03E951A57E43}"/>
              </a:ext>
            </a:extLst>
          </p:cNvPr>
          <p:cNvSpPr txBox="1"/>
          <p:nvPr/>
        </p:nvSpPr>
        <p:spPr>
          <a:xfrm>
            <a:off x="1499556" y="3650638"/>
            <a:ext cx="5190156" cy="646331"/>
          </a:xfrm>
          <a:prstGeom prst="rect">
            <a:avLst/>
          </a:prstGeom>
          <a:noFill/>
        </p:spPr>
        <p:txBody>
          <a:bodyPr wrap="square" rtlCol="0">
            <a:spAutoFit/>
          </a:bodyPr>
          <a:lstStyle/>
          <a:p>
            <a:pPr algn="ctr"/>
            <a:r>
              <a:rPr kumimoji="1" lang="en-US" altLang="ja-JP" sz="3600" b="1" dirty="0">
                <a:solidFill>
                  <a:schemeClr val="tx2">
                    <a:lumMod val="50000"/>
                  </a:schemeClr>
                </a:solidFill>
                <a:latin typeface="Meiryo UI" panose="020B0604030504040204" pitchFamily="50" charset="-128"/>
                <a:ea typeface="Meiryo UI" panose="020B0604030504040204" pitchFamily="50" charset="-128"/>
              </a:rPr>
              <a:t>FAX</a:t>
            </a:r>
            <a:r>
              <a:rPr kumimoji="1" lang="ja-JP" altLang="en-US" sz="3600" b="1" dirty="0">
                <a:solidFill>
                  <a:schemeClr val="tx2">
                    <a:lumMod val="50000"/>
                  </a:schemeClr>
                </a:solidFill>
                <a:latin typeface="Meiryo UI" panose="020B0604030504040204" pitchFamily="50" charset="-128"/>
                <a:ea typeface="Meiryo UI" panose="020B0604030504040204" pitchFamily="50" charset="-128"/>
              </a:rPr>
              <a:t>：</a:t>
            </a:r>
            <a:r>
              <a:rPr kumimoji="1" lang="en-US" altLang="ja-JP" sz="3600" b="1" dirty="0">
                <a:solidFill>
                  <a:schemeClr val="tx2">
                    <a:lumMod val="50000"/>
                  </a:schemeClr>
                </a:solidFill>
                <a:latin typeface="Meiryo UI" panose="020B0604030504040204" pitchFamily="50" charset="-128"/>
                <a:ea typeface="Meiryo UI" panose="020B0604030504040204" pitchFamily="50" charset="-128"/>
              </a:rPr>
              <a:t>052-253-9469</a:t>
            </a:r>
            <a:endParaRPr kumimoji="1" lang="ja-JP" altLang="en-US" sz="3600" b="1" dirty="0">
              <a:solidFill>
                <a:schemeClr val="tx2">
                  <a:lumMod val="50000"/>
                </a:schemeClr>
              </a:solidFill>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50C95EE2-1544-4227-9186-B6EAF4021C08}"/>
              </a:ext>
            </a:extLst>
          </p:cNvPr>
          <p:cNvSpPr/>
          <p:nvPr/>
        </p:nvSpPr>
        <p:spPr>
          <a:xfrm>
            <a:off x="97536" y="737450"/>
            <a:ext cx="719328" cy="290401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日時</a:t>
            </a:r>
            <a:endParaRPr kumimoji="1" lang="en-US" altLang="ja-JP" sz="1050" b="1" dirty="0">
              <a:solidFill>
                <a:schemeClr val="tx1"/>
              </a:solidFill>
              <a:latin typeface="Meiryo UI" panose="020B0604030504040204" pitchFamily="50" charset="-128"/>
              <a:ea typeface="Meiryo UI" panose="020B0604030504040204" pitchFamily="50" charset="-128"/>
            </a:endParaRPr>
          </a:p>
          <a:p>
            <a:pPr algn="ctr"/>
            <a:endParaRPr kumimoji="1" lang="en-US" altLang="ja-JP" sz="1050" b="1" dirty="0">
              <a:solidFill>
                <a:schemeClr val="tx1"/>
              </a:solidFill>
              <a:latin typeface="Meiryo UI" panose="020B0604030504040204" pitchFamily="50" charset="-128"/>
              <a:ea typeface="Meiryo UI" panose="020B0604030504040204" pitchFamily="50" charset="-128"/>
            </a:endParaRPr>
          </a:p>
          <a:p>
            <a:pPr algn="ctr"/>
            <a:endParaRPr kumimoji="1" lang="en-US" altLang="ja-JP" sz="1050" b="1" dirty="0">
              <a:solidFill>
                <a:schemeClr val="tx1"/>
              </a:solidFill>
              <a:latin typeface="Meiryo UI" panose="020B0604030504040204" pitchFamily="50" charset="-128"/>
              <a:ea typeface="Meiryo UI" panose="020B0604030504040204" pitchFamily="50" charset="-128"/>
            </a:endParaRPr>
          </a:p>
          <a:p>
            <a:pPr algn="ctr"/>
            <a:r>
              <a:rPr kumimoji="1" lang="ja-JP" altLang="en-US" sz="1050" b="1" dirty="0">
                <a:solidFill>
                  <a:schemeClr val="tx1"/>
                </a:solidFill>
                <a:latin typeface="Meiryo UI" panose="020B0604030504040204" pitchFamily="50" charset="-128"/>
                <a:ea typeface="Meiryo UI" panose="020B0604030504040204" pitchFamily="50" charset="-128"/>
              </a:rPr>
              <a:t>会場</a:t>
            </a:r>
            <a:endParaRPr kumimoji="1" lang="en-US" altLang="ja-JP" sz="1050" b="1" dirty="0">
              <a:solidFill>
                <a:schemeClr val="tx1"/>
              </a:solidFill>
              <a:latin typeface="Meiryo UI" panose="020B0604030504040204" pitchFamily="50" charset="-128"/>
              <a:ea typeface="Meiryo UI" panose="020B0604030504040204" pitchFamily="50" charset="-128"/>
            </a:endParaRPr>
          </a:p>
          <a:p>
            <a:pPr algn="ctr"/>
            <a:endParaRPr kumimoji="1" lang="ja-JP" altLang="en-US" sz="1050" b="1" dirty="0">
              <a:solidFill>
                <a:schemeClr val="tx1"/>
              </a:solidFill>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7A2C5296-9607-4BD9-A3D5-50A1590FA4B0}"/>
              </a:ext>
            </a:extLst>
          </p:cNvPr>
          <p:cNvSpPr txBox="1"/>
          <p:nvPr/>
        </p:nvSpPr>
        <p:spPr>
          <a:xfrm>
            <a:off x="893532" y="675567"/>
            <a:ext cx="5796180" cy="276999"/>
          </a:xfrm>
          <a:prstGeom prst="rect">
            <a:avLst/>
          </a:prstGeom>
          <a:noFill/>
        </p:spPr>
        <p:txBody>
          <a:bodyPr wrap="square" rtlCol="0">
            <a:spAutoFit/>
          </a:bodyPr>
          <a:lstStyle/>
          <a:p>
            <a:r>
              <a:rPr kumimoji="1" lang="en-US" altLang="ja-JP" sz="1200" dirty="0">
                <a:latin typeface="Meiryo UI" panose="020B0604030504040204" pitchFamily="50" charset="-128"/>
                <a:ea typeface="Meiryo UI" panose="020B0604030504040204" pitchFamily="50" charset="-128"/>
              </a:rPr>
              <a:t>2024</a:t>
            </a:r>
            <a:r>
              <a:rPr kumimoji="1" lang="ja-JP" altLang="en-US" sz="1200" dirty="0">
                <a:latin typeface="Meiryo UI" panose="020B0604030504040204" pitchFamily="50" charset="-128"/>
                <a:ea typeface="Meiryo UI" panose="020B0604030504040204" pitchFamily="50" charset="-128"/>
              </a:rPr>
              <a:t>年</a:t>
            </a:r>
            <a:endParaRPr kumimoji="1" lang="en-US" altLang="ja-JP" sz="1600" dirty="0">
              <a:latin typeface="Meiryo UI" panose="020B0604030504040204" pitchFamily="50" charset="-128"/>
              <a:ea typeface="Meiryo UI" panose="020B0604030504040204" pitchFamily="50" charset="-128"/>
            </a:endParaRPr>
          </a:p>
        </p:txBody>
      </p:sp>
      <p:sp>
        <p:nvSpPr>
          <p:cNvPr id="16" name="四角形: 角を丸くする 15">
            <a:extLst>
              <a:ext uri="{FF2B5EF4-FFF2-40B4-BE49-F238E27FC236}">
                <a16:creationId xmlns:a16="http://schemas.microsoft.com/office/drawing/2014/main" id="{B7C3A2C4-4AA0-476C-BB66-0633014D5B1D}"/>
              </a:ext>
            </a:extLst>
          </p:cNvPr>
          <p:cNvSpPr/>
          <p:nvPr/>
        </p:nvSpPr>
        <p:spPr>
          <a:xfrm>
            <a:off x="969642" y="2388493"/>
            <a:ext cx="975228" cy="288666"/>
          </a:xfrm>
          <a:prstGeom prst="roundRect">
            <a:avLst/>
          </a:prstGeom>
          <a:solidFill>
            <a:srgbClr val="8082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開始</a:t>
            </a:r>
          </a:p>
        </p:txBody>
      </p:sp>
      <p:sp>
        <p:nvSpPr>
          <p:cNvPr id="18" name="テキスト ボックス 17">
            <a:extLst>
              <a:ext uri="{FF2B5EF4-FFF2-40B4-BE49-F238E27FC236}">
                <a16:creationId xmlns:a16="http://schemas.microsoft.com/office/drawing/2014/main" id="{FF24B1D3-53FB-4E8C-89B8-0B5A6E7AE19F}"/>
              </a:ext>
            </a:extLst>
          </p:cNvPr>
          <p:cNvSpPr txBox="1"/>
          <p:nvPr/>
        </p:nvSpPr>
        <p:spPr>
          <a:xfrm>
            <a:off x="923371" y="2766097"/>
            <a:ext cx="1081842" cy="400110"/>
          </a:xfrm>
          <a:prstGeom prst="rect">
            <a:avLst/>
          </a:prstGeom>
          <a:noFill/>
        </p:spPr>
        <p:txBody>
          <a:bodyPr wrap="square" rtlCol="0">
            <a:spAutoFit/>
          </a:bodyPr>
          <a:lstStyle/>
          <a:p>
            <a:r>
              <a:rPr kumimoji="1" lang="en-US" altLang="ja-JP" sz="2000" dirty="0">
                <a:latin typeface="Meiryo UI" panose="020B0604030504040204" pitchFamily="50" charset="-128"/>
                <a:ea typeface="Meiryo UI" panose="020B0604030504040204" pitchFamily="50" charset="-128"/>
              </a:rPr>
              <a:t>14:30</a:t>
            </a:r>
            <a:endParaRPr kumimoji="1" lang="ja-JP" altLang="en-US" sz="2000" dirty="0">
              <a:latin typeface="Meiryo UI" panose="020B0604030504040204" pitchFamily="50" charset="-128"/>
              <a:ea typeface="Meiryo UI" panose="020B0604030504040204" pitchFamily="50" charset="-128"/>
            </a:endParaRPr>
          </a:p>
        </p:txBody>
      </p:sp>
      <p:sp>
        <p:nvSpPr>
          <p:cNvPr id="19" name="二等辺三角形 18">
            <a:extLst>
              <a:ext uri="{FF2B5EF4-FFF2-40B4-BE49-F238E27FC236}">
                <a16:creationId xmlns:a16="http://schemas.microsoft.com/office/drawing/2014/main" id="{DEACF518-9C03-410D-9560-4126E2F1266A}"/>
              </a:ext>
            </a:extLst>
          </p:cNvPr>
          <p:cNvSpPr/>
          <p:nvPr/>
        </p:nvSpPr>
        <p:spPr>
          <a:xfrm rot="5400000">
            <a:off x="1946586" y="2894891"/>
            <a:ext cx="338454" cy="155326"/>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a:extLst>
              <a:ext uri="{FF2B5EF4-FFF2-40B4-BE49-F238E27FC236}">
                <a16:creationId xmlns:a16="http://schemas.microsoft.com/office/drawing/2014/main" id="{A98D89DA-4013-43D3-9F44-70011567B670}"/>
              </a:ext>
            </a:extLst>
          </p:cNvPr>
          <p:cNvSpPr/>
          <p:nvPr/>
        </p:nvSpPr>
        <p:spPr>
          <a:xfrm>
            <a:off x="937550" y="3294085"/>
            <a:ext cx="2348004" cy="33845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Meiryo UI" panose="020B0604030504040204" pitchFamily="50" charset="-128"/>
                <a:ea typeface="Meiryo UI" panose="020B0604030504040204" pitchFamily="50" charset="-128"/>
              </a:rPr>
              <a:t>受付開始　</a:t>
            </a:r>
            <a:r>
              <a:rPr kumimoji="1" lang="en-US" altLang="ja-JP" sz="1600" dirty="0">
                <a:solidFill>
                  <a:schemeClr val="tx1"/>
                </a:solidFill>
                <a:latin typeface="Meiryo UI" panose="020B0604030504040204" pitchFamily="50" charset="-128"/>
                <a:ea typeface="Meiryo UI" panose="020B0604030504040204" pitchFamily="50" charset="-128"/>
              </a:rPr>
              <a:t>14:00</a:t>
            </a:r>
            <a:r>
              <a:rPr kumimoji="1" lang="ja-JP" altLang="en-US" sz="1600" dirty="0">
                <a:solidFill>
                  <a:schemeClr val="tx1"/>
                </a:solidFill>
                <a:latin typeface="Meiryo UI" panose="020B0604030504040204" pitchFamily="50" charset="-128"/>
                <a:ea typeface="Meiryo UI" panose="020B0604030504040204" pitchFamily="50" charset="-128"/>
              </a:rPr>
              <a:t>より</a:t>
            </a:r>
          </a:p>
        </p:txBody>
      </p:sp>
      <p:sp>
        <p:nvSpPr>
          <p:cNvPr id="33" name="四角形: 角を丸くする 32">
            <a:extLst>
              <a:ext uri="{FF2B5EF4-FFF2-40B4-BE49-F238E27FC236}">
                <a16:creationId xmlns:a16="http://schemas.microsoft.com/office/drawing/2014/main" id="{02E1023C-7EC8-4D1C-8567-8819365B75EE}"/>
              </a:ext>
            </a:extLst>
          </p:cNvPr>
          <p:cNvSpPr/>
          <p:nvPr/>
        </p:nvSpPr>
        <p:spPr>
          <a:xfrm>
            <a:off x="2310326" y="2388493"/>
            <a:ext cx="975228" cy="288666"/>
          </a:xfrm>
          <a:prstGeom prst="roundRect">
            <a:avLst/>
          </a:prstGeom>
          <a:solidFill>
            <a:srgbClr val="8082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終了</a:t>
            </a:r>
          </a:p>
        </p:txBody>
      </p:sp>
      <p:sp>
        <p:nvSpPr>
          <p:cNvPr id="34" name="テキスト ボックス 33">
            <a:extLst>
              <a:ext uri="{FF2B5EF4-FFF2-40B4-BE49-F238E27FC236}">
                <a16:creationId xmlns:a16="http://schemas.microsoft.com/office/drawing/2014/main" id="{F03D8C91-D94D-4CC8-BCF2-556046D58547}"/>
              </a:ext>
            </a:extLst>
          </p:cNvPr>
          <p:cNvSpPr txBox="1"/>
          <p:nvPr/>
        </p:nvSpPr>
        <p:spPr>
          <a:xfrm>
            <a:off x="2314162" y="2766097"/>
            <a:ext cx="1100713" cy="400110"/>
          </a:xfrm>
          <a:prstGeom prst="rect">
            <a:avLst/>
          </a:prstGeom>
          <a:noFill/>
        </p:spPr>
        <p:txBody>
          <a:bodyPr wrap="square" rtlCol="0">
            <a:spAutoFit/>
          </a:bodyPr>
          <a:lstStyle/>
          <a:p>
            <a:r>
              <a:rPr kumimoji="1" lang="en-US" altLang="ja-JP" sz="2000" dirty="0">
                <a:latin typeface="Meiryo UI" panose="020B0604030504040204" pitchFamily="50" charset="-128"/>
                <a:ea typeface="Meiryo UI" panose="020B0604030504040204" pitchFamily="50" charset="-128"/>
              </a:rPr>
              <a:t>16:30</a:t>
            </a:r>
            <a:endParaRPr kumimoji="1" lang="ja-JP" altLang="en-US" sz="2000" dirty="0">
              <a:latin typeface="Meiryo UI" panose="020B0604030504040204" pitchFamily="50" charset="-128"/>
              <a:ea typeface="Meiryo UI" panose="020B0604030504040204" pitchFamily="50" charset="-128"/>
            </a:endParaRPr>
          </a:p>
        </p:txBody>
      </p:sp>
      <p:sp>
        <p:nvSpPr>
          <p:cNvPr id="42" name="四角形: 角を丸くする 41">
            <a:extLst>
              <a:ext uri="{FF2B5EF4-FFF2-40B4-BE49-F238E27FC236}">
                <a16:creationId xmlns:a16="http://schemas.microsoft.com/office/drawing/2014/main" id="{B9B59937-40A3-4261-AB27-D7BFA425E27B}"/>
              </a:ext>
            </a:extLst>
          </p:cNvPr>
          <p:cNvSpPr/>
          <p:nvPr/>
        </p:nvSpPr>
        <p:spPr>
          <a:xfrm>
            <a:off x="97537" y="8682068"/>
            <a:ext cx="1367625" cy="635493"/>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お電話での</a:t>
            </a:r>
            <a:endParaRPr kumimoji="1" lang="en-US" altLang="ja-JP" b="1" dirty="0">
              <a:latin typeface="Meiryo UI" panose="020B0604030504040204" pitchFamily="50" charset="-128"/>
              <a:ea typeface="Meiryo UI" panose="020B0604030504040204" pitchFamily="50" charset="-128"/>
            </a:endParaRPr>
          </a:p>
          <a:p>
            <a:pPr algn="ctr"/>
            <a:r>
              <a:rPr kumimoji="1" lang="ja-JP" altLang="en-US" b="1" dirty="0">
                <a:latin typeface="Meiryo UI" panose="020B0604030504040204" pitchFamily="50" charset="-128"/>
                <a:ea typeface="Meiryo UI" panose="020B0604030504040204" pitchFamily="50" charset="-128"/>
              </a:rPr>
              <a:t>お申込み</a:t>
            </a:r>
          </a:p>
        </p:txBody>
      </p:sp>
      <p:sp>
        <p:nvSpPr>
          <p:cNvPr id="43" name="テキスト ボックス 42">
            <a:extLst>
              <a:ext uri="{FF2B5EF4-FFF2-40B4-BE49-F238E27FC236}">
                <a16:creationId xmlns:a16="http://schemas.microsoft.com/office/drawing/2014/main" id="{6695086B-A663-4F5F-A19C-F20A71E50B58}"/>
              </a:ext>
            </a:extLst>
          </p:cNvPr>
          <p:cNvSpPr txBox="1"/>
          <p:nvPr/>
        </p:nvSpPr>
        <p:spPr>
          <a:xfrm>
            <a:off x="1499555" y="8645871"/>
            <a:ext cx="4209267" cy="707886"/>
          </a:xfrm>
          <a:prstGeom prst="rect">
            <a:avLst/>
          </a:prstGeom>
          <a:noFill/>
        </p:spPr>
        <p:txBody>
          <a:bodyPr wrap="square" rtlCol="0">
            <a:spAutoFit/>
          </a:bodyPr>
          <a:lstStyle/>
          <a:p>
            <a:r>
              <a:rPr kumimoji="1" lang="en-US" altLang="ja-JP" sz="3600" b="1" dirty="0"/>
              <a:t>TEL : </a:t>
            </a:r>
            <a:r>
              <a:rPr kumimoji="1" lang="en-US" altLang="ja-JP" sz="4000" b="1" dirty="0"/>
              <a:t>0120-313-844</a:t>
            </a:r>
            <a:endParaRPr kumimoji="1" lang="en-US" altLang="ja-JP" sz="3600" b="1" dirty="0"/>
          </a:p>
        </p:txBody>
      </p:sp>
      <p:grpSp>
        <p:nvGrpSpPr>
          <p:cNvPr id="47" name="グループ化 46">
            <a:extLst>
              <a:ext uri="{FF2B5EF4-FFF2-40B4-BE49-F238E27FC236}">
                <a16:creationId xmlns:a16="http://schemas.microsoft.com/office/drawing/2014/main" id="{7A759F10-00D6-4BE5-A4EA-EAAB272BFE87}"/>
              </a:ext>
            </a:extLst>
          </p:cNvPr>
          <p:cNvGrpSpPr/>
          <p:nvPr/>
        </p:nvGrpSpPr>
        <p:grpSpPr>
          <a:xfrm>
            <a:off x="5484953" y="8669209"/>
            <a:ext cx="1324939" cy="661209"/>
            <a:chOff x="6799696" y="8260369"/>
            <a:chExt cx="1324939" cy="661209"/>
          </a:xfrm>
        </p:grpSpPr>
        <p:sp>
          <p:nvSpPr>
            <p:cNvPr id="45" name="正方形/長方形 44">
              <a:extLst>
                <a:ext uri="{FF2B5EF4-FFF2-40B4-BE49-F238E27FC236}">
                  <a16:creationId xmlns:a16="http://schemas.microsoft.com/office/drawing/2014/main" id="{08E84C9F-F314-419A-A908-446397F81B10}"/>
                </a:ext>
              </a:extLst>
            </p:cNvPr>
            <p:cNvSpPr/>
            <p:nvPr/>
          </p:nvSpPr>
          <p:spPr>
            <a:xfrm>
              <a:off x="6925726" y="8260369"/>
              <a:ext cx="1081842" cy="66120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テキスト ボックス 45">
              <a:extLst>
                <a:ext uri="{FF2B5EF4-FFF2-40B4-BE49-F238E27FC236}">
                  <a16:creationId xmlns:a16="http://schemas.microsoft.com/office/drawing/2014/main" id="{E018E52A-624E-4B79-B5A6-DA144B867BDC}"/>
                </a:ext>
              </a:extLst>
            </p:cNvPr>
            <p:cNvSpPr txBox="1"/>
            <p:nvPr/>
          </p:nvSpPr>
          <p:spPr>
            <a:xfrm>
              <a:off x="6799696" y="8332899"/>
              <a:ext cx="1324939" cy="523220"/>
            </a:xfrm>
            <a:prstGeom prst="rect">
              <a:avLst/>
            </a:prstGeom>
            <a:noFill/>
          </p:spPr>
          <p:txBody>
            <a:bodyPr wrap="square" rtlCol="0">
              <a:spAutoFit/>
            </a:bodyPr>
            <a:lstStyle/>
            <a:p>
              <a:pPr algn="ctr"/>
              <a:r>
                <a:rPr kumimoji="1" lang="ja-JP" altLang="en-US" sz="1600" dirty="0">
                  <a:latin typeface="Meiryo UI" panose="020B0604030504040204" pitchFamily="50" charset="-128"/>
                  <a:ea typeface="Meiryo UI" panose="020B0604030504040204" pitchFamily="50" charset="-128"/>
                </a:rPr>
                <a:t>受付時間</a:t>
              </a:r>
              <a:endParaRPr kumimoji="1" lang="en-US" altLang="ja-JP" sz="1600" dirty="0">
                <a:latin typeface="Meiryo UI" panose="020B0604030504040204" pitchFamily="50" charset="-128"/>
                <a:ea typeface="Meiryo UI" panose="020B0604030504040204" pitchFamily="50" charset="-128"/>
              </a:endParaRPr>
            </a:p>
            <a:p>
              <a:pPr algn="ctr"/>
              <a:r>
                <a:rPr kumimoji="1" lang="en-US" altLang="ja-JP" sz="1200" dirty="0">
                  <a:latin typeface="Meiryo UI" panose="020B0604030504040204" pitchFamily="50" charset="-128"/>
                  <a:ea typeface="Meiryo UI" panose="020B0604030504040204" pitchFamily="50" charset="-128"/>
                </a:rPr>
                <a:t>9:00~18:00</a:t>
              </a:r>
              <a:endParaRPr kumimoji="1" lang="en-US" altLang="ja-JP" sz="1600" dirty="0">
                <a:latin typeface="Meiryo UI" panose="020B0604030504040204" pitchFamily="50" charset="-128"/>
                <a:ea typeface="Meiryo UI" panose="020B0604030504040204" pitchFamily="50" charset="-128"/>
              </a:endParaRPr>
            </a:p>
          </p:txBody>
        </p:sp>
      </p:grpSp>
      <p:sp>
        <p:nvSpPr>
          <p:cNvPr id="48" name="正方形/長方形 47">
            <a:extLst>
              <a:ext uri="{FF2B5EF4-FFF2-40B4-BE49-F238E27FC236}">
                <a16:creationId xmlns:a16="http://schemas.microsoft.com/office/drawing/2014/main" id="{62D84BFE-1E98-40AE-927F-7F045322C9E2}"/>
              </a:ext>
            </a:extLst>
          </p:cNvPr>
          <p:cNvSpPr/>
          <p:nvPr/>
        </p:nvSpPr>
        <p:spPr>
          <a:xfrm>
            <a:off x="97536" y="9466031"/>
            <a:ext cx="6604989" cy="33325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latin typeface="Meiryo UI" panose="020B0604030504040204" pitchFamily="50" charset="-128"/>
                <a:ea typeface="Meiryo UI" panose="020B0604030504040204" pitchFamily="50" charset="-128"/>
              </a:rPr>
              <a:t>「事業承継セミナー」の件とお伝えください。</a:t>
            </a:r>
          </a:p>
        </p:txBody>
      </p:sp>
      <p:sp>
        <p:nvSpPr>
          <p:cNvPr id="30" name="テキスト ボックス 29">
            <a:extLst>
              <a:ext uri="{FF2B5EF4-FFF2-40B4-BE49-F238E27FC236}">
                <a16:creationId xmlns:a16="http://schemas.microsoft.com/office/drawing/2014/main" id="{1E919D9A-9312-4264-BB34-63A821C98FBA}"/>
              </a:ext>
            </a:extLst>
          </p:cNvPr>
          <p:cNvSpPr txBox="1"/>
          <p:nvPr/>
        </p:nvSpPr>
        <p:spPr>
          <a:xfrm>
            <a:off x="2005213" y="58619"/>
            <a:ext cx="4852788" cy="584775"/>
          </a:xfrm>
          <a:prstGeom prst="rect">
            <a:avLst/>
          </a:prstGeom>
          <a:noFill/>
        </p:spPr>
        <p:txBody>
          <a:bodyPr wrap="square" rtlCol="0">
            <a:spAutoFit/>
          </a:bodyPr>
          <a:lstStyle/>
          <a:p>
            <a:pPr algn="ctr"/>
            <a:r>
              <a:rPr kumimoji="1" lang="ja-JP" altLang="en-US" sz="3200" b="1">
                <a:solidFill>
                  <a:schemeClr val="bg1"/>
                </a:solidFill>
                <a:latin typeface="Meiryo UI" panose="020B0604030504040204" pitchFamily="50" charset="-128"/>
                <a:ea typeface="Meiryo UI" panose="020B0604030504040204" pitchFamily="50" charset="-128"/>
              </a:rPr>
              <a:t>事業承継対策セミナー</a:t>
            </a:r>
            <a:endParaRPr kumimoji="1" lang="ja-JP" altLang="en-US" sz="4400" b="1" dirty="0">
              <a:solidFill>
                <a:schemeClr val="bg1"/>
              </a:solidFill>
              <a:latin typeface="Meiryo UI" panose="020B0604030504040204" pitchFamily="50" charset="-128"/>
              <a:ea typeface="Meiryo UI" panose="020B0604030504040204" pitchFamily="50" charset="-128"/>
            </a:endParaRPr>
          </a:p>
        </p:txBody>
      </p:sp>
      <p:sp>
        <p:nvSpPr>
          <p:cNvPr id="36" name="テキスト ボックス 35">
            <a:extLst>
              <a:ext uri="{FF2B5EF4-FFF2-40B4-BE49-F238E27FC236}">
                <a16:creationId xmlns:a16="http://schemas.microsoft.com/office/drawing/2014/main" id="{04A76783-623A-4CDD-9021-B1EB19B9DD90}"/>
              </a:ext>
            </a:extLst>
          </p:cNvPr>
          <p:cNvSpPr txBox="1"/>
          <p:nvPr/>
        </p:nvSpPr>
        <p:spPr>
          <a:xfrm>
            <a:off x="888761" y="820030"/>
            <a:ext cx="5969239" cy="584775"/>
          </a:xfrm>
          <a:prstGeom prst="rect">
            <a:avLst/>
          </a:prstGeom>
          <a:noFill/>
        </p:spPr>
        <p:txBody>
          <a:bodyPr wrap="square" rtlCol="0">
            <a:spAutoFit/>
          </a:bodyPr>
          <a:lstStyle/>
          <a:p>
            <a:pPr lvl="0"/>
            <a:r>
              <a:rPr kumimoji="1" lang="ja-JP" altLang="en-US" sz="3200" b="1" dirty="0">
                <a:latin typeface="Meiryo UI" panose="020B0604030504040204" pitchFamily="50" charset="-128"/>
                <a:ea typeface="Meiryo UI" panose="020B0604030504040204" pitchFamily="50" charset="-128"/>
              </a:rPr>
              <a:t>①</a:t>
            </a:r>
            <a:r>
              <a:rPr kumimoji="1" lang="en-US" altLang="ja-JP" sz="3200" b="1" dirty="0">
                <a:latin typeface="Meiryo UI" panose="020B0604030504040204" pitchFamily="50" charset="-128"/>
                <a:ea typeface="Meiryo UI" panose="020B0604030504040204" pitchFamily="50" charset="-128"/>
              </a:rPr>
              <a:t>10</a:t>
            </a:r>
            <a:r>
              <a:rPr kumimoji="1" lang="ja-JP" altLang="en-US" sz="2000" dirty="0">
                <a:latin typeface="Meiryo UI" panose="020B0604030504040204" pitchFamily="50" charset="-128"/>
                <a:ea typeface="Meiryo UI" panose="020B0604030504040204" pitchFamily="50" charset="-128"/>
              </a:rPr>
              <a:t>月</a:t>
            </a:r>
            <a:r>
              <a:rPr kumimoji="1" lang="en-US" altLang="ja-JP" sz="3200" b="1" dirty="0">
                <a:latin typeface="Meiryo UI" panose="020B0604030504040204" pitchFamily="50" charset="-128"/>
                <a:ea typeface="Meiryo UI" panose="020B0604030504040204" pitchFamily="50" charset="-128"/>
              </a:rPr>
              <a:t>23</a:t>
            </a:r>
            <a:r>
              <a:rPr kumimoji="1" lang="ja-JP" altLang="en-US" sz="2000" dirty="0">
                <a:latin typeface="Meiryo UI" panose="020B0604030504040204" pitchFamily="50" charset="-128"/>
                <a:ea typeface="Meiryo UI" panose="020B0604030504040204" pitchFamily="50" charset="-128"/>
              </a:rPr>
              <a:t>日</a:t>
            </a:r>
            <a:r>
              <a:rPr kumimoji="1" lang="en-US" altLang="ja-JP" sz="2000" dirty="0">
                <a:latin typeface="Meiryo UI" panose="020B0604030504040204" pitchFamily="50" charset="-128"/>
                <a:ea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rPr>
              <a:t>水</a:t>
            </a:r>
            <a:r>
              <a:rPr kumimoji="1" lang="en-US" altLang="ja-JP" sz="2000" dirty="0">
                <a:latin typeface="Meiryo UI" panose="020B0604030504040204" pitchFamily="50" charset="-128"/>
                <a:ea typeface="Meiryo UI" panose="020B0604030504040204" pitchFamily="50" charset="-128"/>
              </a:rPr>
              <a:t>)</a:t>
            </a:r>
            <a:r>
              <a:rPr kumimoji="1" lang="ja-JP" altLang="en-US" sz="3200" b="1" dirty="0">
                <a:solidFill>
                  <a:prstClr val="black"/>
                </a:solidFill>
                <a:latin typeface="Meiryo UI" panose="020B0604030504040204" pitchFamily="50" charset="-128"/>
                <a:ea typeface="Meiryo UI" panose="020B0604030504040204" pitchFamily="50" charset="-128"/>
              </a:rPr>
              <a:t> 　②</a:t>
            </a:r>
            <a:r>
              <a:rPr kumimoji="1" lang="en-US" altLang="ja-JP" sz="3200" b="1" dirty="0">
                <a:solidFill>
                  <a:prstClr val="black"/>
                </a:solidFill>
                <a:latin typeface="Meiryo UI" panose="020B0604030504040204" pitchFamily="50" charset="-128"/>
                <a:ea typeface="Meiryo UI" panose="020B0604030504040204" pitchFamily="50" charset="-128"/>
              </a:rPr>
              <a:t>11</a:t>
            </a:r>
            <a:r>
              <a:rPr kumimoji="1" lang="ja-JP" altLang="en-US" sz="2000" dirty="0">
                <a:solidFill>
                  <a:prstClr val="black"/>
                </a:solidFill>
                <a:latin typeface="Meiryo UI" panose="020B0604030504040204" pitchFamily="50" charset="-128"/>
                <a:ea typeface="Meiryo UI" panose="020B0604030504040204" pitchFamily="50" charset="-128"/>
              </a:rPr>
              <a:t>月</a:t>
            </a:r>
            <a:r>
              <a:rPr kumimoji="1" lang="en-US" altLang="ja-JP" sz="3200" b="1" dirty="0">
                <a:solidFill>
                  <a:prstClr val="black"/>
                </a:solidFill>
                <a:latin typeface="Meiryo UI" panose="020B0604030504040204" pitchFamily="50" charset="-128"/>
                <a:ea typeface="Meiryo UI" panose="020B0604030504040204" pitchFamily="50" charset="-128"/>
              </a:rPr>
              <a:t>22</a:t>
            </a:r>
            <a:r>
              <a:rPr kumimoji="1" lang="ja-JP" altLang="en-US" sz="2000" dirty="0">
                <a:solidFill>
                  <a:prstClr val="black"/>
                </a:solidFill>
                <a:latin typeface="Meiryo UI" panose="020B0604030504040204" pitchFamily="50" charset="-128"/>
                <a:ea typeface="Meiryo UI" panose="020B0604030504040204" pitchFamily="50" charset="-128"/>
              </a:rPr>
              <a:t>日</a:t>
            </a:r>
            <a:r>
              <a:rPr kumimoji="1" lang="en-US" altLang="ja-JP" sz="2000" dirty="0">
                <a:solidFill>
                  <a:prstClr val="black"/>
                </a:solidFill>
                <a:latin typeface="Meiryo UI" panose="020B0604030504040204" pitchFamily="50" charset="-128"/>
                <a:ea typeface="Meiryo UI" panose="020B0604030504040204" pitchFamily="50" charset="-128"/>
              </a:rPr>
              <a:t>(</a:t>
            </a:r>
            <a:r>
              <a:rPr kumimoji="1" lang="ja-JP" altLang="en-US" sz="2000" dirty="0">
                <a:solidFill>
                  <a:prstClr val="black"/>
                </a:solidFill>
                <a:latin typeface="Meiryo UI" panose="020B0604030504040204" pitchFamily="50" charset="-128"/>
                <a:ea typeface="Meiryo UI" panose="020B0604030504040204" pitchFamily="50" charset="-128"/>
              </a:rPr>
              <a:t>金</a:t>
            </a:r>
            <a:r>
              <a:rPr kumimoji="1" lang="en-US" altLang="ja-JP" sz="2000" dirty="0">
                <a:solidFill>
                  <a:prstClr val="black"/>
                </a:solidFill>
                <a:latin typeface="Meiryo UI" panose="020B0604030504040204" pitchFamily="50" charset="-128"/>
                <a:ea typeface="Meiryo UI" panose="020B0604030504040204" pitchFamily="50" charset="-128"/>
              </a:rPr>
              <a:t>)</a:t>
            </a:r>
            <a:r>
              <a:rPr kumimoji="1" lang="ja-JP" altLang="en-US" sz="2000" dirty="0">
                <a:solidFill>
                  <a:prstClr val="black"/>
                </a:solidFill>
                <a:latin typeface="Meiryo UI" panose="020B0604030504040204" pitchFamily="50" charset="-128"/>
                <a:ea typeface="Meiryo UI" panose="020B0604030504040204" pitchFamily="50" charset="-128"/>
              </a:rPr>
              <a:t>　</a:t>
            </a:r>
            <a:endParaRPr kumimoji="1" lang="ja-JP" altLang="en-US" sz="3200" b="1" dirty="0">
              <a:solidFill>
                <a:prstClr val="black"/>
              </a:solidFill>
              <a:latin typeface="Meiryo UI" panose="020B0604030504040204" pitchFamily="50" charset="-128"/>
              <a:ea typeface="Meiryo UI" panose="020B0604030504040204" pitchFamily="50" charset="-128"/>
            </a:endParaRPr>
          </a:p>
        </p:txBody>
      </p:sp>
      <p:sp>
        <p:nvSpPr>
          <p:cNvPr id="49" name="テキスト ボックス 48">
            <a:extLst>
              <a:ext uri="{FF2B5EF4-FFF2-40B4-BE49-F238E27FC236}">
                <a16:creationId xmlns:a16="http://schemas.microsoft.com/office/drawing/2014/main" id="{AFE0788C-7F4C-4FF7-A89D-53EFC2C07FA4}"/>
              </a:ext>
            </a:extLst>
          </p:cNvPr>
          <p:cNvSpPr txBox="1"/>
          <p:nvPr/>
        </p:nvSpPr>
        <p:spPr>
          <a:xfrm>
            <a:off x="888761" y="1369189"/>
            <a:ext cx="5994744" cy="461665"/>
          </a:xfrm>
          <a:prstGeom prst="rect">
            <a:avLst/>
          </a:prstGeom>
          <a:noFill/>
        </p:spPr>
        <p:txBody>
          <a:bodyPr wrap="square" rtlCol="0">
            <a:spAutoFit/>
          </a:bodyPr>
          <a:lstStyle/>
          <a:p>
            <a:r>
              <a:rPr kumimoji="1" lang="ja-JP" altLang="en-US" sz="2400" b="1" dirty="0">
                <a:latin typeface="Meiryo UI" panose="020B0604030504040204" pitchFamily="50" charset="-128"/>
                <a:ea typeface="Meiryo UI" panose="020B0604030504040204" pitchFamily="50" charset="-128"/>
              </a:rPr>
              <a:t>会場：ウインクあいち</a:t>
            </a:r>
            <a:r>
              <a:rPr kumimoji="1" lang="en-US" altLang="ja-JP" sz="2400" b="1" dirty="0">
                <a:latin typeface="Meiryo UI" panose="020B0604030504040204" pitchFamily="50" charset="-128"/>
                <a:ea typeface="Meiryo UI" panose="020B0604030504040204" pitchFamily="50" charset="-128"/>
              </a:rPr>
              <a:t>【WINC AICHI】904 </a:t>
            </a:r>
            <a:endParaRPr kumimoji="1" lang="ja-JP" altLang="en-US" sz="2400" b="1" dirty="0">
              <a:latin typeface="Meiryo UI" panose="020B0604030504040204" pitchFamily="50" charset="-128"/>
              <a:ea typeface="Meiryo UI" panose="020B0604030504040204" pitchFamily="50" charset="-128"/>
            </a:endParaRPr>
          </a:p>
        </p:txBody>
      </p:sp>
      <p:sp>
        <p:nvSpPr>
          <p:cNvPr id="51" name="テキスト ボックス 50">
            <a:extLst>
              <a:ext uri="{FF2B5EF4-FFF2-40B4-BE49-F238E27FC236}">
                <a16:creationId xmlns:a16="http://schemas.microsoft.com/office/drawing/2014/main" id="{CE2C65B9-14CB-45A2-9D46-4630938A3FC7}"/>
              </a:ext>
            </a:extLst>
          </p:cNvPr>
          <p:cNvSpPr txBox="1"/>
          <p:nvPr/>
        </p:nvSpPr>
        <p:spPr>
          <a:xfrm>
            <a:off x="888760" y="2030187"/>
            <a:ext cx="5646151" cy="338554"/>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450-0002 </a:t>
            </a:r>
            <a:r>
              <a:rPr kumimoji="1" lang="ja-JP" altLang="en-US" sz="1600" dirty="0">
                <a:latin typeface="Meiryo UI" panose="020B0604030504040204" pitchFamily="50" charset="-128"/>
                <a:ea typeface="Meiryo UI" panose="020B0604030504040204" pitchFamily="50" charset="-128"/>
              </a:rPr>
              <a:t>愛知県名古屋市中村区名駅</a:t>
            </a:r>
            <a:r>
              <a:rPr kumimoji="1" lang="en-US" altLang="ja-JP" sz="1600" dirty="0">
                <a:latin typeface="Meiryo UI" panose="020B0604030504040204" pitchFamily="50" charset="-128"/>
                <a:ea typeface="Meiryo UI" panose="020B0604030504040204" pitchFamily="50" charset="-128"/>
              </a:rPr>
              <a:t>4</a:t>
            </a:r>
            <a:r>
              <a:rPr kumimoji="1" lang="ja-JP" altLang="en-US" sz="1600" dirty="0">
                <a:latin typeface="Meiryo UI" panose="020B0604030504040204" pitchFamily="50" charset="-128"/>
                <a:ea typeface="Meiryo UI" panose="020B0604030504040204" pitchFamily="50" charset="-128"/>
              </a:rPr>
              <a:t>丁目</a:t>
            </a:r>
            <a:r>
              <a:rPr kumimoji="1" lang="en-US" altLang="ja-JP" sz="1600" dirty="0">
                <a:latin typeface="Meiryo UI" panose="020B0604030504040204" pitchFamily="50" charset="-128"/>
                <a:ea typeface="Meiryo UI" panose="020B0604030504040204" pitchFamily="50" charset="-128"/>
              </a:rPr>
              <a:t>4-38</a:t>
            </a:r>
            <a:r>
              <a:rPr kumimoji="1" lang="ja-JP" altLang="en-US" sz="1600" dirty="0">
                <a:latin typeface="Meiryo UI" panose="020B0604030504040204" pitchFamily="50" charset="-128"/>
                <a:ea typeface="Meiryo UI" panose="020B0604030504040204" pitchFamily="50" charset="-128"/>
              </a:rPr>
              <a:t>　</a:t>
            </a:r>
            <a:r>
              <a:rPr kumimoji="1" lang="en-US" altLang="ja-JP" sz="1600" dirty="0">
                <a:latin typeface="Meiryo UI" panose="020B0604030504040204" pitchFamily="50" charset="-128"/>
                <a:ea typeface="Meiryo UI" panose="020B0604030504040204" pitchFamily="50" charset="-128"/>
              </a:rPr>
              <a:t>9</a:t>
            </a:r>
            <a:r>
              <a:rPr kumimoji="1" lang="ja-JP" altLang="en-US" sz="1600" dirty="0">
                <a:latin typeface="Meiryo UI" panose="020B0604030504040204" pitchFamily="50" charset="-128"/>
                <a:ea typeface="Meiryo UI" panose="020B0604030504040204" pitchFamily="50" charset="-128"/>
              </a:rPr>
              <a:t>階</a:t>
            </a:r>
            <a:endParaRPr kumimoji="1" lang="en-US" altLang="ja-JP" sz="1600" dirty="0">
              <a:latin typeface="Meiryo UI" panose="020B0604030504040204" pitchFamily="50" charset="-128"/>
              <a:ea typeface="Meiryo UI" panose="020B0604030504040204" pitchFamily="50" charset="-128"/>
            </a:endParaRPr>
          </a:p>
        </p:txBody>
      </p:sp>
      <p:graphicFrame>
        <p:nvGraphicFramePr>
          <p:cNvPr id="52" name="表 51">
            <a:extLst>
              <a:ext uri="{FF2B5EF4-FFF2-40B4-BE49-F238E27FC236}">
                <a16:creationId xmlns:a16="http://schemas.microsoft.com/office/drawing/2014/main" id="{CE0E5F9D-7678-4CC4-8C70-2601E5A4A5E7}"/>
              </a:ext>
            </a:extLst>
          </p:cNvPr>
          <p:cNvGraphicFramePr>
            <a:graphicFrameLocks noGrp="1"/>
          </p:cNvGraphicFramePr>
          <p:nvPr>
            <p:extLst>
              <p:ext uri="{D42A27DB-BD31-4B8C-83A1-F6EECF244321}">
                <p14:modId xmlns:p14="http://schemas.microsoft.com/office/powerpoint/2010/main" val="152652481"/>
              </p:ext>
            </p:extLst>
          </p:nvPr>
        </p:nvGraphicFramePr>
        <p:xfrm>
          <a:off x="121988" y="4370691"/>
          <a:ext cx="6580537" cy="4157878"/>
        </p:xfrm>
        <a:graphic>
          <a:graphicData uri="http://schemas.openxmlformats.org/drawingml/2006/table">
            <a:tbl>
              <a:tblPr firstRow="1" bandRow="1">
                <a:tableStyleId>{5940675A-B579-460E-94D1-54222C63F5DA}</a:tableStyleId>
              </a:tblPr>
              <a:tblGrid>
                <a:gridCol w="1237124">
                  <a:extLst>
                    <a:ext uri="{9D8B030D-6E8A-4147-A177-3AD203B41FA5}">
                      <a16:colId xmlns:a16="http://schemas.microsoft.com/office/drawing/2014/main" val="2314742521"/>
                    </a:ext>
                  </a:extLst>
                </a:gridCol>
                <a:gridCol w="5343413">
                  <a:extLst>
                    <a:ext uri="{9D8B030D-6E8A-4147-A177-3AD203B41FA5}">
                      <a16:colId xmlns:a16="http://schemas.microsoft.com/office/drawing/2014/main" val="3528131761"/>
                    </a:ext>
                  </a:extLst>
                </a:gridCol>
              </a:tblGrid>
              <a:tr h="477777">
                <a:tc>
                  <a:txBody>
                    <a:bodyPr/>
                    <a:lstStyle/>
                    <a:p>
                      <a:r>
                        <a:rPr kumimoji="1" lang="ja-JP" altLang="en-US" sz="1800" b="1" dirty="0">
                          <a:solidFill>
                            <a:schemeClr val="tx1"/>
                          </a:solidFill>
                          <a:latin typeface="Meiryo UI" panose="020B0604030504040204" pitchFamily="50" charset="-128"/>
                          <a:ea typeface="Meiryo UI" panose="020B0604030504040204" pitchFamily="50" charset="-128"/>
                        </a:rPr>
                        <a:t>貴社名</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119460346"/>
                  </a:ext>
                </a:extLst>
              </a:tr>
              <a:tr h="406112">
                <a:tc>
                  <a:txBody>
                    <a:bodyPr/>
                    <a:lstStyle/>
                    <a:p>
                      <a:r>
                        <a:rPr kumimoji="1" lang="ja-JP" altLang="en-US" sz="1800" b="1" dirty="0">
                          <a:solidFill>
                            <a:schemeClr val="tx1"/>
                          </a:solidFill>
                          <a:latin typeface="Meiryo UI" panose="020B0604030504040204" pitchFamily="50" charset="-128"/>
                          <a:ea typeface="Meiryo UI" panose="020B0604030504040204" pitchFamily="50" charset="-128"/>
                        </a:rPr>
                        <a:t>お役職</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561139643"/>
                  </a:ext>
                </a:extLst>
              </a:tr>
              <a:tr h="257519">
                <a:tc rowSpan="2">
                  <a:txBody>
                    <a:bodyPr/>
                    <a:lstStyle/>
                    <a:p>
                      <a:r>
                        <a:rPr kumimoji="1" lang="ja-JP" altLang="en-US" sz="1800" b="1" dirty="0">
                          <a:solidFill>
                            <a:schemeClr val="tx1"/>
                          </a:solidFill>
                          <a:latin typeface="Meiryo UI" panose="020B0604030504040204" pitchFamily="50" charset="-128"/>
                          <a:ea typeface="Meiryo UI" panose="020B0604030504040204" pitchFamily="50" charset="-128"/>
                        </a:rPr>
                        <a:t>ご氏名</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r>
                        <a:rPr kumimoji="1" lang="ja-JP" altLang="en-US" sz="1200" dirty="0">
                          <a:latin typeface="Meiryo UI" panose="020B0604030504040204" pitchFamily="50" charset="-128"/>
                          <a:ea typeface="Meiryo UI" panose="020B0604030504040204" pitchFamily="50" charset="-128"/>
                        </a:rPr>
                        <a:t>フリガナ</a:t>
                      </a:r>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851112611"/>
                  </a:ext>
                </a:extLst>
              </a:tr>
              <a:tr h="574517">
                <a:tc vMerge="1">
                  <a:txBody>
                    <a:bodyPr/>
                    <a:lstStyle/>
                    <a:p>
                      <a:endParaRPr kumimoji="1" lang="ja-JP" altLang="en-US" sz="2000" b="1" dirty="0">
                        <a:solidFill>
                          <a:schemeClr val="bg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solidFill>
                      <a:schemeClr val="tx1"/>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895437175"/>
                  </a:ext>
                </a:extLst>
              </a:tr>
              <a:tr h="608088">
                <a:tc gridSpan="2">
                  <a:txBody>
                    <a:bodyPr/>
                    <a:lstStyle/>
                    <a:p>
                      <a:pPr algn="ctr"/>
                      <a:r>
                        <a:rPr kumimoji="1" lang="ja-JP" altLang="en-US" sz="2000" b="1" dirty="0">
                          <a:solidFill>
                            <a:schemeClr val="bg1"/>
                          </a:solidFill>
                          <a:latin typeface="Meiryo UI" panose="020B0604030504040204" pitchFamily="50" charset="-128"/>
                          <a:ea typeface="Meiryo UI" panose="020B0604030504040204" pitchFamily="50" charset="-128"/>
                        </a:rPr>
                        <a:t>ご連絡先　</a:t>
                      </a:r>
                      <a:r>
                        <a:rPr kumimoji="1" lang="en-US" altLang="ja-JP" sz="1400" b="1" dirty="0">
                          <a:solidFill>
                            <a:schemeClr val="bg1"/>
                          </a:solidFill>
                          <a:latin typeface="Meiryo UI" panose="020B0604030504040204" pitchFamily="50" charset="-128"/>
                          <a:ea typeface="Meiryo UI" panose="020B0604030504040204" pitchFamily="50" charset="-128"/>
                        </a:rPr>
                        <a:t>※</a:t>
                      </a:r>
                      <a:r>
                        <a:rPr kumimoji="1" lang="ja-JP" altLang="en-US" sz="1400" b="1" dirty="0">
                          <a:solidFill>
                            <a:schemeClr val="bg1"/>
                          </a:solidFill>
                          <a:latin typeface="Meiryo UI" panose="020B0604030504040204" pitchFamily="50" charset="-128"/>
                          <a:ea typeface="Meiryo UI" panose="020B0604030504040204" pitchFamily="50" charset="-128"/>
                        </a:rPr>
                        <a:t>セミナーのご詳細をお送りします。</a:t>
                      </a:r>
                      <a:endParaRPr kumimoji="1" lang="en-US" altLang="ja-JP" sz="2000" b="1" dirty="0">
                        <a:solidFill>
                          <a:schemeClr val="bg1"/>
                        </a:solidFill>
                        <a:latin typeface="Meiryo UI" panose="020B0604030504040204" pitchFamily="50" charset="-128"/>
                        <a:ea typeface="Meiryo UI" panose="020B0604030504040204" pitchFamily="50" charset="-128"/>
                      </a:endParaRPr>
                    </a:p>
                    <a:p>
                      <a:pPr algn="ctr"/>
                      <a:r>
                        <a:rPr kumimoji="1" lang="ja-JP" altLang="en-US" sz="1400" b="1" dirty="0">
                          <a:solidFill>
                            <a:schemeClr val="bg1"/>
                          </a:solidFill>
                          <a:latin typeface="Meiryo UI" panose="020B0604030504040204" pitchFamily="50" charset="-128"/>
                          <a:ea typeface="Meiryo UI" panose="020B0604030504040204" pitchFamily="50" charset="-128"/>
                        </a:rPr>
                        <a:t>（ご参加者様と直接ご連絡が可能な携帯番号やご連絡先をご記入ください。）</a:t>
                      </a:r>
                      <a:endParaRPr kumimoji="1" lang="ja-JP" altLang="en-US" sz="2000" b="1" dirty="0">
                        <a:solidFill>
                          <a:schemeClr val="bg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pPr algn="ctr"/>
                      <a:endParaRPr kumimoji="1" lang="ja-JP" altLang="en-US" sz="2000" b="1" dirty="0">
                        <a:solidFill>
                          <a:schemeClr val="bg1"/>
                        </a:solidFill>
                        <a:latin typeface="Meiryo UI" panose="020B0604030504040204" pitchFamily="50" charset="-128"/>
                        <a:ea typeface="Meiryo UI" panose="020B0604030504040204" pitchFamily="50" charset="-128"/>
                      </a:endParaRPr>
                    </a:p>
                  </a:txBody>
                  <a:tcPr anchor="ctr">
                    <a:solidFill>
                      <a:schemeClr val="tx1"/>
                    </a:solidFill>
                  </a:tcPr>
                </a:tc>
                <a:extLst>
                  <a:ext uri="{0D108BD9-81ED-4DB2-BD59-A6C34878D82A}">
                    <a16:rowId xmlns:a16="http://schemas.microsoft.com/office/drawing/2014/main" val="545689752"/>
                  </a:ext>
                </a:extLst>
              </a:tr>
              <a:tr h="453888">
                <a:tc>
                  <a:txBody>
                    <a:bodyPr/>
                    <a:lstStyle/>
                    <a:p>
                      <a:r>
                        <a:rPr kumimoji="1" lang="en-US" altLang="ja-JP" sz="1800" b="1" dirty="0">
                          <a:solidFill>
                            <a:schemeClr val="tx1"/>
                          </a:solidFill>
                          <a:latin typeface="Meiryo UI" panose="020B0604030504040204" pitchFamily="50" charset="-128"/>
                          <a:ea typeface="Meiryo UI" panose="020B0604030504040204" pitchFamily="50" charset="-128"/>
                        </a:rPr>
                        <a:t>E-mail</a:t>
                      </a:r>
                      <a:endParaRPr kumimoji="1" lang="ja-JP" altLang="en-US" sz="1800" b="1"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520406778"/>
                  </a:ext>
                </a:extLst>
              </a:tr>
              <a:tr h="453888">
                <a:tc>
                  <a:txBody>
                    <a:bodyPr/>
                    <a:lstStyle/>
                    <a:p>
                      <a:r>
                        <a:rPr kumimoji="1" lang="ja-JP" altLang="en-US" sz="1800" b="1" dirty="0">
                          <a:solidFill>
                            <a:schemeClr val="tx1"/>
                          </a:solidFill>
                          <a:latin typeface="Meiryo UI" panose="020B0604030504040204" pitchFamily="50" charset="-128"/>
                          <a:ea typeface="Meiryo UI" panose="020B0604030504040204" pitchFamily="50" charset="-128"/>
                        </a:rPr>
                        <a:t>電話</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015528417"/>
                  </a:ext>
                </a:extLst>
              </a:tr>
              <a:tr h="453888">
                <a:tc>
                  <a:txBody>
                    <a:bodyPr/>
                    <a:lstStyle/>
                    <a:p>
                      <a:r>
                        <a:rPr kumimoji="1" lang="ja-JP" altLang="en-US" sz="1800" b="1" dirty="0">
                          <a:solidFill>
                            <a:schemeClr val="tx1"/>
                          </a:solidFill>
                          <a:latin typeface="Meiryo UI" panose="020B0604030504040204" pitchFamily="50" charset="-128"/>
                          <a:ea typeface="Meiryo UI" panose="020B0604030504040204" pitchFamily="50" charset="-128"/>
                        </a:rPr>
                        <a:t>参加日</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r>
                        <a:rPr kumimoji="1" lang="ja-JP" altLang="en-US" sz="2000" dirty="0">
                          <a:latin typeface="Meiryo UI" panose="020B0604030504040204" pitchFamily="50" charset="-128"/>
                          <a:ea typeface="Meiryo UI" panose="020B0604030504040204" pitchFamily="50" charset="-128"/>
                        </a:rPr>
                        <a:t>□ </a:t>
                      </a:r>
                      <a:r>
                        <a:rPr kumimoji="1" lang="en-US" altLang="ja-JP" sz="2000" dirty="0">
                          <a:latin typeface="Meiryo UI" panose="020B0604030504040204" pitchFamily="50" charset="-128"/>
                          <a:ea typeface="Meiryo UI" panose="020B0604030504040204" pitchFamily="50" charset="-128"/>
                        </a:rPr>
                        <a:t>10</a:t>
                      </a:r>
                      <a:r>
                        <a:rPr kumimoji="1" lang="ja-JP" altLang="en-US" sz="2000" dirty="0">
                          <a:latin typeface="Meiryo UI" panose="020B0604030504040204" pitchFamily="50" charset="-128"/>
                          <a:ea typeface="Meiryo UI" panose="020B0604030504040204" pitchFamily="50" charset="-128"/>
                        </a:rPr>
                        <a:t>月</a:t>
                      </a:r>
                      <a:r>
                        <a:rPr kumimoji="1" lang="en-US" altLang="ja-JP" sz="2000" dirty="0">
                          <a:latin typeface="Meiryo UI" panose="020B0604030504040204" pitchFamily="50" charset="-128"/>
                          <a:ea typeface="Meiryo UI" panose="020B0604030504040204" pitchFamily="50" charset="-128"/>
                        </a:rPr>
                        <a:t>23</a:t>
                      </a:r>
                      <a:r>
                        <a:rPr kumimoji="1" lang="ja-JP" altLang="en-US" sz="2000" dirty="0">
                          <a:latin typeface="Meiryo UI" panose="020B0604030504040204" pitchFamily="50" charset="-128"/>
                          <a:ea typeface="Meiryo UI" panose="020B0604030504040204" pitchFamily="50" charset="-128"/>
                        </a:rPr>
                        <a:t>日</a:t>
                      </a:r>
                      <a:r>
                        <a:rPr kumimoji="1" lang="en-US" altLang="ja-JP" sz="2000" dirty="0">
                          <a:latin typeface="Meiryo UI" panose="020B0604030504040204" pitchFamily="50" charset="-128"/>
                          <a:ea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rPr>
                        <a:t>水</a:t>
                      </a:r>
                      <a:r>
                        <a:rPr kumimoji="1" lang="en-US" altLang="ja-JP" sz="2000" dirty="0">
                          <a:latin typeface="Meiryo UI" panose="020B0604030504040204" pitchFamily="50" charset="-128"/>
                          <a:ea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rPr>
                        <a:t>　　　□ </a:t>
                      </a:r>
                      <a:r>
                        <a:rPr kumimoji="1" lang="en-US" altLang="ja-JP" sz="2000" dirty="0">
                          <a:latin typeface="Meiryo UI" panose="020B0604030504040204" pitchFamily="50" charset="-128"/>
                          <a:ea typeface="Meiryo UI" panose="020B0604030504040204" pitchFamily="50" charset="-128"/>
                        </a:rPr>
                        <a:t>11</a:t>
                      </a:r>
                      <a:r>
                        <a:rPr kumimoji="1" lang="ja-JP" altLang="en-US" sz="2000" dirty="0">
                          <a:latin typeface="Meiryo UI" panose="020B0604030504040204" pitchFamily="50" charset="-128"/>
                          <a:ea typeface="Meiryo UI" panose="020B0604030504040204" pitchFamily="50" charset="-128"/>
                        </a:rPr>
                        <a:t>月</a:t>
                      </a:r>
                      <a:r>
                        <a:rPr kumimoji="1" lang="en-US" altLang="ja-JP" sz="2000" dirty="0">
                          <a:latin typeface="Meiryo UI" panose="020B0604030504040204" pitchFamily="50" charset="-128"/>
                          <a:ea typeface="Meiryo UI" panose="020B0604030504040204" pitchFamily="50" charset="-128"/>
                        </a:rPr>
                        <a:t>22</a:t>
                      </a:r>
                      <a:r>
                        <a:rPr kumimoji="1" lang="ja-JP" altLang="en-US" sz="2000" dirty="0">
                          <a:latin typeface="Meiryo UI" panose="020B0604030504040204" pitchFamily="50" charset="-128"/>
                          <a:ea typeface="Meiryo UI" panose="020B0604030504040204" pitchFamily="50" charset="-128"/>
                        </a:rPr>
                        <a:t>日</a:t>
                      </a:r>
                      <a:r>
                        <a:rPr kumimoji="1" lang="en-US" altLang="ja-JP" sz="2000" dirty="0">
                          <a:latin typeface="Meiryo UI" panose="020B0604030504040204" pitchFamily="50" charset="-128"/>
                          <a:ea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rPr>
                        <a:t>金</a:t>
                      </a:r>
                      <a:r>
                        <a:rPr kumimoji="1" lang="en-US" altLang="ja-JP" sz="2000" dirty="0">
                          <a:latin typeface="Meiryo UI" panose="020B0604030504040204" pitchFamily="50" charset="-128"/>
                          <a:ea typeface="Meiryo UI" panose="020B0604030504040204" pitchFamily="50" charset="-128"/>
                        </a:rPr>
                        <a:t>)</a:t>
                      </a:r>
                      <a:endParaRPr kumimoji="1" lang="ja-JP" altLang="en-US" sz="2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443993270"/>
                  </a:ext>
                </a:extLst>
              </a:tr>
              <a:tr h="453888">
                <a:tc>
                  <a:txBody>
                    <a:bodyPr/>
                    <a:lstStyle/>
                    <a:p>
                      <a:r>
                        <a:rPr kumimoji="1" lang="ja-JP" altLang="en-US" sz="1800" b="1" dirty="0">
                          <a:solidFill>
                            <a:schemeClr val="tx1"/>
                          </a:solidFill>
                          <a:latin typeface="Meiryo UI" panose="020B0604030504040204" pitchFamily="50" charset="-128"/>
                          <a:ea typeface="Meiryo UI" panose="020B0604030504040204" pitchFamily="50" charset="-128"/>
                        </a:rPr>
                        <a:t>参加特典</a:t>
                      </a:r>
                    </a:p>
                  </a:txBody>
                  <a:tcPr anchor="ctr">
                    <a:lnT w="12700" cap="flat" cmpd="sng" algn="ctr">
                      <a:solidFill>
                        <a:schemeClr val="tx1"/>
                      </a:solidFill>
                      <a:prstDash val="solid"/>
                      <a:round/>
                      <a:headEnd type="none" w="med" len="med"/>
                      <a:tailEnd type="none" w="med" len="med"/>
                    </a:lnT>
                    <a:solidFill>
                      <a:schemeClr val="bg2">
                        <a:lumMod val="90000"/>
                      </a:schemeClr>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76256218"/>
                  </a:ext>
                </a:extLst>
              </a:tr>
            </a:tbl>
          </a:graphicData>
        </a:graphic>
      </p:graphicFrame>
      <p:grpSp>
        <p:nvGrpSpPr>
          <p:cNvPr id="53" name="グループ化 52">
            <a:extLst>
              <a:ext uri="{FF2B5EF4-FFF2-40B4-BE49-F238E27FC236}">
                <a16:creationId xmlns:a16="http://schemas.microsoft.com/office/drawing/2014/main" id="{0DC9D740-330C-4821-9853-7F9C43BA545E}"/>
              </a:ext>
            </a:extLst>
          </p:cNvPr>
          <p:cNvGrpSpPr/>
          <p:nvPr/>
        </p:nvGrpSpPr>
        <p:grpSpPr>
          <a:xfrm>
            <a:off x="3785123" y="2579640"/>
            <a:ext cx="2497381" cy="1061828"/>
            <a:chOff x="97536" y="3164856"/>
            <a:chExt cx="2497381" cy="1061828"/>
          </a:xfrm>
        </p:grpSpPr>
        <p:sp>
          <p:nvSpPr>
            <p:cNvPr id="54" name="正方形/長方形 53">
              <a:extLst>
                <a:ext uri="{FF2B5EF4-FFF2-40B4-BE49-F238E27FC236}">
                  <a16:creationId xmlns:a16="http://schemas.microsoft.com/office/drawing/2014/main" id="{A78AF5A8-86F9-4A74-A84B-DC8C6CE48877}"/>
                </a:ext>
              </a:extLst>
            </p:cNvPr>
            <p:cNvSpPr/>
            <p:nvPr/>
          </p:nvSpPr>
          <p:spPr>
            <a:xfrm>
              <a:off x="97536" y="3164856"/>
              <a:ext cx="719328" cy="106182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受講料</a:t>
              </a:r>
            </a:p>
          </p:txBody>
        </p:sp>
        <p:sp>
          <p:nvSpPr>
            <p:cNvPr id="55" name="テキスト ボックス 54">
              <a:extLst>
                <a:ext uri="{FF2B5EF4-FFF2-40B4-BE49-F238E27FC236}">
                  <a16:creationId xmlns:a16="http://schemas.microsoft.com/office/drawing/2014/main" id="{DB6F93EB-E036-49FA-AD62-15570243C9AE}"/>
                </a:ext>
              </a:extLst>
            </p:cNvPr>
            <p:cNvSpPr txBox="1"/>
            <p:nvPr/>
          </p:nvSpPr>
          <p:spPr>
            <a:xfrm>
              <a:off x="1139138" y="3294426"/>
              <a:ext cx="963826" cy="523220"/>
            </a:xfrm>
            <a:prstGeom prst="rect">
              <a:avLst/>
            </a:prstGeom>
            <a:noFill/>
          </p:spPr>
          <p:txBody>
            <a:bodyPr wrap="square" rtlCol="0">
              <a:spAutoFit/>
            </a:bodyPr>
            <a:lstStyle/>
            <a:p>
              <a:r>
                <a:rPr kumimoji="1" lang="ja-JP" altLang="en-US" sz="2800" b="1" dirty="0">
                  <a:latin typeface="Meiryo UI" panose="020B0604030504040204" pitchFamily="50" charset="-128"/>
                  <a:ea typeface="Meiryo UI" panose="020B0604030504040204" pitchFamily="50" charset="-128"/>
                </a:rPr>
                <a:t>無料</a:t>
              </a:r>
            </a:p>
          </p:txBody>
        </p:sp>
        <p:sp>
          <p:nvSpPr>
            <p:cNvPr id="56" name="テキスト ボックス 55">
              <a:extLst>
                <a:ext uri="{FF2B5EF4-FFF2-40B4-BE49-F238E27FC236}">
                  <a16:creationId xmlns:a16="http://schemas.microsoft.com/office/drawing/2014/main" id="{AF9A19A7-EE87-48B5-B090-8D552503D59D}"/>
                </a:ext>
              </a:extLst>
            </p:cNvPr>
            <p:cNvSpPr txBox="1"/>
            <p:nvPr/>
          </p:nvSpPr>
          <p:spPr>
            <a:xfrm>
              <a:off x="827901" y="3824575"/>
              <a:ext cx="1767016" cy="338554"/>
            </a:xfrm>
            <a:prstGeom prst="rect">
              <a:avLst/>
            </a:prstGeom>
            <a:noFill/>
          </p:spPr>
          <p:txBody>
            <a:bodyPr wrap="square" rtlCol="0">
              <a:spAutoFit/>
            </a:bodyPr>
            <a:lstStyle/>
            <a:p>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先着</a:t>
              </a:r>
              <a:r>
                <a:rPr kumimoji="1" lang="en-US" altLang="ja-JP" sz="1600" dirty="0">
                  <a:latin typeface="Meiryo UI" panose="020B0604030504040204" pitchFamily="50" charset="-128"/>
                  <a:ea typeface="Meiryo UI" panose="020B0604030504040204" pitchFamily="50" charset="-128"/>
                </a:rPr>
                <a:t>10</a:t>
              </a:r>
              <a:r>
                <a:rPr kumimoji="1" lang="ja-JP" altLang="en-US" sz="1600" dirty="0">
                  <a:latin typeface="Meiryo UI" panose="020B0604030504040204" pitchFamily="50" charset="-128"/>
                  <a:ea typeface="Meiryo UI" panose="020B0604030504040204" pitchFamily="50" charset="-128"/>
                </a:rPr>
                <a:t>名様</a:t>
              </a:r>
            </a:p>
          </p:txBody>
        </p:sp>
      </p:grpSp>
      <p:sp>
        <p:nvSpPr>
          <p:cNvPr id="57" name="テキスト ボックス 56">
            <a:extLst>
              <a:ext uri="{FF2B5EF4-FFF2-40B4-BE49-F238E27FC236}">
                <a16:creationId xmlns:a16="http://schemas.microsoft.com/office/drawing/2014/main" id="{A74380B4-8F3F-4250-AAB2-8F3BB4A052CF}"/>
              </a:ext>
            </a:extLst>
          </p:cNvPr>
          <p:cNvSpPr txBox="1"/>
          <p:nvPr/>
        </p:nvSpPr>
        <p:spPr>
          <a:xfrm>
            <a:off x="1362331" y="8093640"/>
            <a:ext cx="4386649" cy="400110"/>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　</a:t>
            </a:r>
            <a:r>
              <a:rPr kumimoji="1" lang="en-US" altLang="ja-JP" sz="2000" dirty="0">
                <a:latin typeface="Meiryo UI" panose="020B0604030504040204" pitchFamily="50" charset="-128"/>
                <a:ea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rPr>
              <a:t>無料</a:t>
            </a:r>
            <a:r>
              <a:rPr kumimoji="1" lang="en-US" altLang="ja-JP" sz="2000" dirty="0">
                <a:latin typeface="Meiryo UI" panose="020B0604030504040204" pitchFamily="50" charset="-128"/>
                <a:ea typeface="Meiryo UI" panose="020B0604030504040204" pitchFamily="50" charset="-128"/>
              </a:rPr>
              <a:t>】 </a:t>
            </a:r>
            <a:r>
              <a:rPr kumimoji="1" lang="ja-JP" altLang="en-US" sz="2000" dirty="0">
                <a:latin typeface="Meiryo UI" panose="020B0604030504040204" pitchFamily="50" charset="-128"/>
                <a:ea typeface="Meiryo UI" panose="020B0604030504040204" pitchFamily="50" charset="-128"/>
              </a:rPr>
              <a:t>個別相談を希望する</a:t>
            </a:r>
          </a:p>
        </p:txBody>
      </p:sp>
      <p:sp>
        <p:nvSpPr>
          <p:cNvPr id="32" name="テキスト ボックス 31">
            <a:extLst>
              <a:ext uri="{FF2B5EF4-FFF2-40B4-BE49-F238E27FC236}">
                <a16:creationId xmlns:a16="http://schemas.microsoft.com/office/drawing/2014/main" id="{57761A47-8736-4FF9-AB20-91AB7F0E6F6A}"/>
              </a:ext>
            </a:extLst>
          </p:cNvPr>
          <p:cNvSpPr txBox="1"/>
          <p:nvPr/>
        </p:nvSpPr>
        <p:spPr>
          <a:xfrm>
            <a:off x="2293159" y="1721740"/>
            <a:ext cx="3191794" cy="338554"/>
          </a:xfrm>
          <a:prstGeom prst="rect">
            <a:avLst/>
          </a:prstGeom>
          <a:noFill/>
        </p:spPr>
        <p:txBody>
          <a:bodyPr wrap="square" rtlCol="0">
            <a:spAutoFit/>
          </a:bodyPr>
          <a:lstStyle/>
          <a:p>
            <a:r>
              <a:rPr kumimoji="1" lang="ja-JP" altLang="en-US" sz="1600" b="1" dirty="0">
                <a:latin typeface="Meiryo UI" panose="020B0604030504040204" pitchFamily="50" charset="-128"/>
                <a:ea typeface="Meiryo UI" panose="020B0604030504040204" pitchFamily="50" charset="-128"/>
              </a:rPr>
              <a:t>（愛知県産業労働センター９</a:t>
            </a:r>
            <a:r>
              <a:rPr kumimoji="1" lang="en-US" altLang="ja-JP" sz="1600" b="1" dirty="0">
                <a:latin typeface="Meiryo UI" panose="020B0604030504040204" pitchFamily="50" charset="-128"/>
                <a:ea typeface="Meiryo UI" panose="020B0604030504040204" pitchFamily="50" charset="-128"/>
              </a:rPr>
              <a:t>F </a:t>
            </a:r>
            <a:r>
              <a:rPr kumimoji="1" lang="ja-JP" altLang="en-US" sz="1600" b="1" dirty="0">
                <a:latin typeface="Meiryo UI" panose="020B0604030504040204" pitchFamily="50" charset="-128"/>
                <a:ea typeface="Meiryo UI" panose="020B0604030504040204" pitchFamily="50" charset="-128"/>
              </a:rPr>
              <a:t>）</a:t>
            </a:r>
          </a:p>
        </p:txBody>
      </p:sp>
      <p:sp>
        <p:nvSpPr>
          <p:cNvPr id="35" name="四角形: 角を丸くする 34">
            <a:extLst>
              <a:ext uri="{FF2B5EF4-FFF2-40B4-BE49-F238E27FC236}">
                <a16:creationId xmlns:a16="http://schemas.microsoft.com/office/drawing/2014/main" id="{406FD594-E18C-444F-BBF2-554A0FBD5565}"/>
              </a:ext>
            </a:extLst>
          </p:cNvPr>
          <p:cNvSpPr/>
          <p:nvPr/>
        </p:nvSpPr>
        <p:spPr>
          <a:xfrm>
            <a:off x="97537" y="3695424"/>
            <a:ext cx="1367625" cy="635493"/>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latin typeface="Meiryo UI" panose="020B0604030504040204" pitchFamily="50" charset="-128"/>
                <a:ea typeface="Meiryo UI" panose="020B0604030504040204" pitchFamily="50" charset="-128"/>
              </a:rPr>
              <a:t>FAX</a:t>
            </a:r>
            <a:r>
              <a:rPr kumimoji="1" lang="ja-JP" altLang="en-US" b="1" dirty="0" err="1">
                <a:latin typeface="Meiryo UI" panose="020B0604030504040204" pitchFamily="50" charset="-128"/>
                <a:ea typeface="Meiryo UI" panose="020B0604030504040204" pitchFamily="50" charset="-128"/>
              </a:rPr>
              <a:t>での</a:t>
            </a:r>
            <a:endParaRPr kumimoji="1" lang="en-US" altLang="ja-JP" b="1" dirty="0">
              <a:latin typeface="Meiryo UI" panose="020B0604030504040204" pitchFamily="50" charset="-128"/>
              <a:ea typeface="Meiryo UI" panose="020B0604030504040204" pitchFamily="50" charset="-128"/>
            </a:endParaRPr>
          </a:p>
          <a:p>
            <a:pPr algn="ctr"/>
            <a:r>
              <a:rPr kumimoji="1" lang="ja-JP" altLang="en-US" b="1" dirty="0">
                <a:latin typeface="Meiryo UI" panose="020B0604030504040204" pitchFamily="50" charset="-128"/>
                <a:ea typeface="Meiryo UI" panose="020B0604030504040204" pitchFamily="50" charset="-128"/>
              </a:rPr>
              <a:t>お申込み</a:t>
            </a:r>
          </a:p>
        </p:txBody>
      </p:sp>
    </p:spTree>
    <p:extLst>
      <p:ext uri="{BB962C8B-B14F-4D97-AF65-F5344CB8AC3E}">
        <p14:creationId xmlns:p14="http://schemas.microsoft.com/office/powerpoint/2010/main" val="407881711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5436</TotalTime>
  <Words>158</Words>
  <Application>Microsoft Office PowerPoint</Application>
  <PresentationFormat>A4 210 x 297 mm</PresentationFormat>
  <Paragraphs>40</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Shinohara Yusuke</dc:creator>
  <cp:lastModifiedBy>賢介 村井</cp:lastModifiedBy>
  <cp:revision>61</cp:revision>
  <cp:lastPrinted>2023-10-04T03:01:50Z</cp:lastPrinted>
  <dcterms:created xsi:type="dcterms:W3CDTF">2023-09-13T03:03:00Z</dcterms:created>
  <dcterms:modified xsi:type="dcterms:W3CDTF">2024-10-10T00:32:17Z</dcterms:modified>
</cp:coreProperties>
</file>